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12198350"/>
  <p:notesSz cx="6950075" cy="9236075"/>
  <p:embeddedFontLst>
    <p:embeddedFont>
      <p:font typeface="Inter"/>
      <p:regular r:id="rId16"/>
      <p:bold r:id="rId17"/>
    </p:embeddedFont>
    <p:embeddedFont>
      <p:font typeface="Inter-Regular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6790550-E0D9-4434-914E-485207C980A7}">
  <a:tblStyle styleId="{E6790550-E0D9-4434-914E-485207C980A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19" Type="http://schemas.openxmlformats.org/officeDocument/2006/relationships/font" Target="fonts/Inter-Regular-bold.fntdata"/><Relationship Id="rId18" Type="http://schemas.openxmlformats.org/officeDocument/2006/relationships/font" Target="fonts/Inter-Regula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8" name="Google Shape;128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4" name="Google Shape;134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" name="Google Shape;135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2" name="Google Shape;142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5" name="Google Shape;195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3" name="Google Shape;203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4" name="Google Shape;104;p17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4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CO_IF_22316_UO1</a:t>
            </a:r>
            <a:endParaRPr/>
          </a:p>
        </p:txBody>
      </p:sp>
      <p:sp>
        <p:nvSpPr>
          <p:cNvPr id="131" name="Google Shape;131;p26"/>
          <p:cNvSpPr txBox="1"/>
          <p:nvPr>
            <p:ph idx="1" type="subTitle"/>
          </p:nvPr>
        </p:nvSpPr>
        <p:spPr>
          <a:xfrm>
            <a:off x="915988" y="2526632"/>
            <a:ext cx="5422900" cy="12706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Chetashri Bhusari, Lecturer, Vidyalankar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01 July 2020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/>
          <p:nvPr>
            <p:ph type="ctrTitle"/>
          </p:nvPr>
        </p:nvSpPr>
        <p:spPr>
          <a:xfrm>
            <a:off x="776288" y="1954213"/>
            <a:ext cx="432752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dk1"/>
                </a:solidFill>
              </a:rPr>
              <a:t>Unit 02 :</a:t>
            </a:r>
            <a:br>
              <a:rPr lang="en-US">
                <a:solidFill>
                  <a:schemeClr val="dk1"/>
                </a:solidFill>
              </a:rPr>
            </a:br>
            <a:r>
              <a:rPr lang="en-US">
                <a:solidFill>
                  <a:schemeClr val="dk1"/>
                </a:solidFill>
              </a:rPr>
              <a:t>Classes and Objects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8" name="Google Shape;138;p27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39" name="Google Shape;139;p27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/>
          <p:nvPr>
            <p:ph type="ctrTitle"/>
          </p:nvPr>
        </p:nvSpPr>
        <p:spPr>
          <a:xfrm>
            <a:off x="776288" y="1954213"/>
            <a:ext cx="5850143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200"/>
              <a:t>Unit Outcome 1 :Develop Relevant friend functions to solve given problem.</a:t>
            </a:r>
            <a:endParaRPr/>
          </a:p>
        </p:txBody>
      </p:sp>
      <p:sp>
        <p:nvSpPr>
          <p:cNvPr id="146" name="Google Shape;146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</a:pPr>
            <a:r>
              <a:rPr lang="en-US"/>
              <a:t>   Chetashri Sachin Bhusari</a:t>
            </a:r>
            <a:endParaRPr/>
          </a:p>
        </p:txBody>
      </p:sp>
      <p:sp>
        <p:nvSpPr>
          <p:cNvPr id="147" name="Google Shape;147;p28"/>
          <p:cNvSpPr txBox="1"/>
          <p:nvPr>
            <p:ph idx="3" type="body"/>
          </p:nvPr>
        </p:nvSpPr>
        <p:spPr>
          <a:xfrm>
            <a:off x="1619436" y="6216649"/>
            <a:ext cx="5850143" cy="355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 Lecturer, Department of Information Technology[NBA Accredited],Vidyalankar Polytechnic,             Mumbai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t/>
            </a:r>
            <a:endParaRPr sz="1200"/>
          </a:p>
        </p:txBody>
      </p:sp>
      <p:pic>
        <p:nvPicPr>
          <p:cNvPr id="148" name="Google Shape;14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8751" y="6039066"/>
            <a:ext cx="1078409" cy="355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 txBox="1"/>
          <p:nvPr>
            <p:ph type="ctrTitle"/>
          </p:nvPr>
        </p:nvSpPr>
        <p:spPr>
          <a:xfrm>
            <a:off x="776288" y="1954213"/>
            <a:ext cx="5850143" cy="12353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Learning Outcome 6 :student should able to understand concept of static member function with examples.</a:t>
            </a:r>
            <a:endParaRPr/>
          </a:p>
        </p:txBody>
      </p:sp>
      <p:sp>
        <p:nvSpPr>
          <p:cNvPr id="155" name="Google Shape;155;p29"/>
          <p:cNvSpPr txBox="1"/>
          <p:nvPr>
            <p:ph idx="2" type="body"/>
          </p:nvPr>
        </p:nvSpPr>
        <p:spPr>
          <a:xfrm>
            <a:off x="1800665" y="6039066"/>
            <a:ext cx="2622110" cy="1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 Chetashri Sachin Bhusari</a:t>
            </a:r>
            <a:endParaRPr/>
          </a:p>
        </p:txBody>
      </p:sp>
      <p:sp>
        <p:nvSpPr>
          <p:cNvPr id="156" name="Google Shape;156;p29"/>
          <p:cNvSpPr txBox="1"/>
          <p:nvPr>
            <p:ph idx="3" type="body"/>
          </p:nvPr>
        </p:nvSpPr>
        <p:spPr>
          <a:xfrm>
            <a:off x="1800665" y="626734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Lecturer, Department of Information Technology[NBA Accredited],Vidyalankar Polytechnic,             Mumbai</a:t>
            </a:r>
            <a:endParaRPr sz="1200"/>
          </a:p>
        </p:txBody>
      </p:sp>
      <p:pic>
        <p:nvPicPr>
          <p:cNvPr id="157" name="Google Shape;15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8751" y="6039066"/>
            <a:ext cx="1078409" cy="355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63" name="Google Shape;163;p30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{E6790550-E0D9-4434-914E-485207C980A7}</a:tableStyleId>
              </a:tblPr>
              <a:tblGrid>
                <a:gridCol w="2254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 Static member function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4" name="Google Shape;164;p30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Chetashri sachin bhusari</a:t>
            </a:r>
            <a:endParaRPr/>
          </a:p>
        </p:txBody>
      </p:sp>
      <p:sp>
        <p:nvSpPr>
          <p:cNvPr id="165" name="Google Shape;165;p30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800"/>
              <a:t>Lecturer, Department of Information Technology[NBA Accredited],Vidyalankar Polytechnic,             Mumbai</a:t>
            </a:r>
            <a:endParaRPr/>
          </a:p>
        </p:txBody>
      </p:sp>
      <p:sp>
        <p:nvSpPr>
          <p:cNvPr id="166" name="Google Shape;166;p30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67" name="Google Shape;167;p30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/>
              <a:t>Static member function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1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73" name="Google Shape;173;p3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p31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75" name="Google Shape;175;p31"/>
          <p:cNvGrpSpPr/>
          <p:nvPr/>
        </p:nvGrpSpPr>
        <p:grpSpPr>
          <a:xfrm>
            <a:off x="2356292" y="2790934"/>
            <a:ext cx="5032155" cy="1696112"/>
            <a:chOff x="323234" y="1652696"/>
            <a:chExt cx="5032155" cy="1696112"/>
          </a:xfrm>
        </p:grpSpPr>
        <p:sp>
          <p:nvSpPr>
            <p:cNvPr id="176" name="Google Shape;176;p31"/>
            <p:cNvSpPr/>
            <p:nvPr/>
          </p:nvSpPr>
          <p:spPr>
            <a:xfrm>
              <a:off x="323234" y="1652696"/>
              <a:ext cx="1644078" cy="1696112"/>
            </a:xfrm>
            <a:prstGeom prst="ellipse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31"/>
            <p:cNvSpPr txBox="1"/>
            <p:nvPr/>
          </p:nvSpPr>
          <p:spPr>
            <a:xfrm>
              <a:off x="564004" y="1901086"/>
              <a:ext cx="1162538" cy="119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5225" spcFirstLastPara="1" rIns="15225" wrap="square" tIns="15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-US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Static member function</a:t>
              </a:r>
              <a:endParaRPr/>
            </a:p>
          </p:txBody>
        </p:sp>
        <p:sp>
          <p:nvSpPr>
            <p:cNvPr id="178" name="Google Shape;178;p31"/>
            <p:cNvSpPr/>
            <p:nvPr/>
          </p:nvSpPr>
          <p:spPr>
            <a:xfrm rot="-23220">
              <a:off x="1967277" y="2451024"/>
              <a:ext cx="1590283" cy="77611"/>
            </a:xfrm>
            <a:custGeom>
              <a:rect b="b" l="l" r="r" t="t"/>
              <a:pathLst>
                <a:path extrusionOk="0" h="120000" w="120000">
                  <a:moveTo>
                    <a:pt x="0" y="59999"/>
                  </a:moveTo>
                  <a:lnTo>
                    <a:pt x="120000" y="59999"/>
                  </a:lnTo>
                </a:path>
              </a:pathLst>
            </a:custGeom>
            <a:noFill/>
            <a:ln cap="flat" cmpd="sng" w="25400">
              <a:solidFill>
                <a:srgbClr val="20914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31"/>
            <p:cNvSpPr txBox="1"/>
            <p:nvPr/>
          </p:nvSpPr>
          <p:spPr>
            <a:xfrm rot="-23220">
              <a:off x="2722661" y="2450072"/>
              <a:ext cx="79514" cy="795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t/>
              </a:r>
              <a:endParaRPr b="0" i="0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31"/>
            <p:cNvSpPr/>
            <p:nvPr/>
          </p:nvSpPr>
          <p:spPr>
            <a:xfrm>
              <a:off x="3557512" y="1741679"/>
              <a:ext cx="1797877" cy="1473415"/>
            </a:xfrm>
            <a:prstGeom prst="ellipse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31"/>
            <p:cNvSpPr txBox="1"/>
            <p:nvPr/>
          </p:nvSpPr>
          <p:spPr>
            <a:xfrm>
              <a:off x="3820805" y="1957456"/>
              <a:ext cx="1271291" cy="10418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spcFirstLastPara="1" rIns="10150" wrap="square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Characteristics</a:t>
              </a:r>
              <a:endPara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2" name="Google Shape;182;p31"/>
          <p:cNvGrpSpPr/>
          <p:nvPr/>
        </p:nvGrpSpPr>
        <p:grpSpPr>
          <a:xfrm>
            <a:off x="8876714" y="2791850"/>
            <a:ext cx="1982630" cy="1694282"/>
            <a:chOff x="3497102" y="1482519"/>
            <a:chExt cx="2345076" cy="2349987"/>
          </a:xfrm>
        </p:grpSpPr>
        <p:sp>
          <p:nvSpPr>
            <p:cNvPr id="183" name="Google Shape;183;p31"/>
            <p:cNvSpPr/>
            <p:nvPr/>
          </p:nvSpPr>
          <p:spPr>
            <a:xfrm>
              <a:off x="3497102" y="1482519"/>
              <a:ext cx="2345076" cy="2349987"/>
            </a:xfrm>
            <a:prstGeom prst="ellipse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31"/>
            <p:cNvSpPr txBox="1"/>
            <p:nvPr/>
          </p:nvSpPr>
          <p:spPr>
            <a:xfrm>
              <a:off x="3833256" y="1802831"/>
              <a:ext cx="1672768" cy="1635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spcFirstLastPara="1" rIns="10150" wrap="square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Examples</a:t>
              </a:r>
              <a:endPara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85" name="Google Shape;185;p31"/>
          <p:cNvCxnSpPr/>
          <p:nvPr/>
        </p:nvCxnSpPr>
        <p:spPr>
          <a:xfrm>
            <a:off x="7132320" y="3587262"/>
            <a:ext cx="1744394" cy="0"/>
          </a:xfrm>
          <a:prstGeom prst="straightConnector1">
            <a:avLst/>
          </a:prstGeom>
          <a:noFill/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2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Learning Objective/ Key learning</a:t>
            </a:r>
            <a:endParaRPr/>
          </a:p>
        </p:txBody>
      </p:sp>
      <p:sp>
        <p:nvSpPr>
          <p:cNvPr id="191" name="Google Shape;191;p32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US"/>
              <a:t>Understand concept of static member function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Explanation</a:t>
            </a:r>
            <a:r>
              <a:rPr lang="en-US">
                <a:solidFill>
                  <a:srgbClr val="FF0000"/>
                </a:solidFill>
              </a:rPr>
              <a:t>: Static member function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98" name="Google Shape;198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Like member variables, </a:t>
            </a:r>
            <a:r>
              <a:rPr lang="en-US">
                <a:solidFill>
                  <a:srgbClr val="FF0000"/>
                </a:solidFill>
              </a:rPr>
              <a:t>Static member function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can also be declared as </a:t>
            </a:r>
            <a:r>
              <a:rPr lang="en-US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static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static keyword is used to declare static member function.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Static member function accepts static data member  only.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Characteristics of static member functions: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8001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Font typeface="Arial"/>
              <a:buAutoNum type="arabicPeriod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A static function can have access to other static members declared in the same class.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8001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Font typeface="Arial"/>
              <a:buAutoNum type="arabicPeriod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A static member function can be called using the class name and </a:t>
            </a:r>
            <a:r>
              <a:rPr b="1" lang="en-US" sz="2000">
                <a:latin typeface="Calibri"/>
                <a:ea typeface="Calibri"/>
                <a:cs typeface="Calibri"/>
                <a:sym typeface="Calibri"/>
              </a:rPr>
              <a:t>::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Syntax : to call static member function outside class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	class name ::member function_name();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Example :   If display() is static function of class student then display() can be called as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		student :: display();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p33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Example: </a:t>
            </a:r>
            <a:endParaRPr b="1"/>
          </a:p>
        </p:txBody>
      </p:sp>
      <p:sp>
        <p:nvSpPr>
          <p:cNvPr id="206" name="Google Shape;206;p34"/>
          <p:cNvSpPr txBox="1"/>
          <p:nvPr/>
        </p:nvSpPr>
        <p:spPr>
          <a:xfrm>
            <a:off x="9942764" y="4612325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07" name="Google Shape;207;p34"/>
          <p:cNvGraphicFramePr/>
          <p:nvPr/>
        </p:nvGraphicFramePr>
        <p:xfrm>
          <a:off x="609917" y="8846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{E6790550-E0D9-4434-914E-485207C980A7}</a:tableStyleId>
              </a:tblPr>
              <a:tblGrid>
                <a:gridCol w="5489250"/>
                <a:gridCol w="5489250"/>
              </a:tblGrid>
              <a:tr h="5679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#include&lt;iostream&gt;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using namespace std;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 student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static int count;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int rollno;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float marks;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public: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void setdata(int r , float m)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rollno = r;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marks = m;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count ++;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std::cout&lt;&lt;"\n Roll No "&lt;&lt;rollno&lt;&lt;"\n Marks "&lt;&lt;marks;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static void display_count(void)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std::cout &lt;&lt; "\n COUNT = "&lt;&lt;count ; 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};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 student :: count ; 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// count IS REDIFINED OUT SIDE THE CLASS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  main()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student s1, s2;	// count is initialize to zero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student :: display_count();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s1.setdata (101,345);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student :: display_count();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s2.setdata(102,450);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student :: display_count;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 :</a:t>
                      </a:r>
                      <a:r>
                        <a:rPr lang="en-US" sz="20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Executed with Dev C++</a:t>
                      </a:r>
                      <a:endParaRPr sz="20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08" name="Google Shape;208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27895" y="4332849"/>
            <a:ext cx="4855919" cy="2052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